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337" r:id="rId2"/>
    <p:sldId id="11435" r:id="rId3"/>
    <p:sldId id="11449" r:id="rId4"/>
    <p:sldId id="340" r:id="rId5"/>
    <p:sldId id="342" r:id="rId6"/>
    <p:sldId id="11450" r:id="rId7"/>
    <p:sldId id="11451" r:id="rId8"/>
    <p:sldId id="11452" r:id="rId9"/>
    <p:sldId id="11453" r:id="rId10"/>
    <p:sldId id="11454" r:id="rId11"/>
    <p:sldId id="11455" r:id="rId12"/>
    <p:sldId id="11456" r:id="rId13"/>
    <p:sldId id="11457" r:id="rId14"/>
    <p:sldId id="11458" r:id="rId15"/>
    <p:sldId id="11462" r:id="rId16"/>
    <p:sldId id="11463" r:id="rId17"/>
    <p:sldId id="11459" r:id="rId18"/>
    <p:sldId id="11460" r:id="rId19"/>
    <p:sldId id="11461" r:id="rId20"/>
    <p:sldId id="11428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 autoAdjust="0"/>
    <p:restoredTop sz="94708"/>
  </p:normalViewPr>
  <p:slideViewPr>
    <p:cSldViewPr snapToGrid="0" showGuides="1">
      <p:cViewPr varScale="1">
        <p:scale>
          <a:sx n="56" d="100"/>
          <a:sy n="56" d="100"/>
        </p:scale>
        <p:origin x="1140" y="66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zh-CN" altLang="en-US" sz="2000" b="1" dirty="0">
              <a:solidFill>
                <a:schemeClr val="tx1"/>
              </a:solidFill>
            </a:rPr>
            <a:t>树莓派与摄像头</a:t>
          </a:r>
          <a:endParaRPr lang="en-US" sz="20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Arudino</a:t>
          </a:r>
          <a:r>
            <a:rPr lang="en-US" altLang="zh-CN" sz="18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 Nano</a:t>
          </a:r>
          <a:r>
            <a:rPr lang="zh-CN" altLang="en-US" sz="18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与扩展板</a:t>
          </a:r>
          <a:endParaRPr lang="en-US" sz="18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摄像头支架</a:t>
          </a:r>
          <a:endParaRPr lang="en-US" altLang="zh-CN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舵机云台与电磁铁</a:t>
          </a:r>
          <a:endParaRPr lang="en-US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杜邦线若干</a:t>
          </a:r>
          <a:endParaRPr lang="en-US" altLang="zh-CN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识别物体：一元硬币</a:t>
          </a:r>
          <a:endParaRPr lang="en-US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 custScaleX="135361" custLinFactNeighborX="8987" custLinFactNeighborY="-1539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chemeClr val="tx1"/>
              </a:solidFill>
            </a:rPr>
            <a:t>树莓派与摄像头</a:t>
          </a:r>
          <a:endParaRPr lang="en-US" sz="20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476842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22267" y="1982880"/>
          <a:ext cx="3106852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Arudino</a:t>
          </a:r>
          <a:r>
            <a:rPr lang="en-US" altLang="zh-CN" sz="18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 Nano</a:t>
          </a:r>
          <a:r>
            <a:rPr lang="zh-CN" altLang="en-US" sz="18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与扩展板</a:t>
          </a:r>
          <a:endParaRPr lang="en-US" sz="18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sp:txBody>
      <dsp:txXfrm>
        <a:off x="3022267" y="1982880"/>
        <a:ext cx="3106852" cy="2011907"/>
      </dsp:txXfrm>
    </dsp:sp>
    <dsp:sp modelId="{A20B5860-8224-4097-904D-B73672C9F839}">
      <dsp:nvSpPr>
        <dsp:cNvPr id="0" name=""/>
        <dsp:cNvSpPr/>
      </dsp:nvSpPr>
      <dsp:spPr>
        <a:xfrm>
          <a:off x="5083975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摄像头支架</a:t>
          </a:r>
          <a:endParaRPr lang="en-US" altLang="zh-CN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舵机云台与电磁铁</a:t>
          </a:r>
          <a:endParaRPr lang="en-US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杜邦线若干</a:t>
          </a:r>
          <a:endParaRPr lang="en-US" altLang="zh-CN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solidFill>
                <a:srgbClr val="000000"/>
              </a:solidFill>
              <a:latin typeface="Calibri"/>
              <a:ea typeface="宋体" panose="02010600030101010101" pitchFamily="2" charset="-122"/>
              <a:cs typeface="+mn-cs"/>
            </a:rPr>
            <a:t>识别物体：一元硬币</a:t>
          </a:r>
          <a:endParaRPr lang="en-US" sz="2000" b="1" kern="1200" dirty="0">
            <a:solidFill>
              <a:srgbClr val="000000"/>
            </a:solidFill>
            <a:latin typeface="Calibri"/>
            <a:ea typeface="宋体" panose="02010600030101010101" pitchFamily="2" charset="-122"/>
            <a:cs typeface="+mn-cs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13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66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1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906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33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4926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13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8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65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86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092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23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4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大白智能分拣系统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-Arduino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939692" y="1834841"/>
            <a:ext cx="10312615" cy="288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）打开项目文件夹（桌面）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根据下方路径打开：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learn-ai/codes/chapter3/part2_AutoSort/AutoSort/</a:t>
            </a:r>
            <a:r>
              <a:rPr lang="en-US" altLang="zh-CN" sz="2400" dirty="0" err="1"/>
              <a:t>ServoControl</a:t>
            </a:r>
            <a:r>
              <a:rPr lang="en-US" altLang="zh-CN" sz="2400" dirty="0"/>
              <a:t>/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双击</a:t>
            </a:r>
            <a:r>
              <a:rPr lang="en-US" altLang="zh-CN" sz="2400" dirty="0" err="1"/>
              <a:t>ServoControl.ino</a:t>
            </a:r>
            <a:r>
              <a:rPr lang="zh-CN" altLang="en-US" sz="2400" dirty="0"/>
              <a:t>文件，</a:t>
            </a:r>
            <a:r>
              <a:rPr lang="en-US" altLang="zh-CN" sz="2400" dirty="0"/>
              <a:t>Arduino IDE</a:t>
            </a:r>
            <a:r>
              <a:rPr lang="zh-CN" altLang="en-US" sz="2400" dirty="0"/>
              <a:t>启动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90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-Arduino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939692" y="1144727"/>
            <a:ext cx="10312615" cy="1779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）点击工具栏：工具</a:t>
            </a:r>
            <a:r>
              <a:rPr lang="en-US" altLang="zh-CN" sz="2400" dirty="0"/>
              <a:t>—</a:t>
            </a:r>
            <a:r>
              <a:rPr lang="zh-CN" altLang="en-US" sz="2400" dirty="0"/>
              <a:t>开发板</a:t>
            </a:r>
            <a:r>
              <a:rPr lang="en-US" altLang="zh-CN" sz="2400" dirty="0"/>
              <a:t>—</a:t>
            </a:r>
            <a:r>
              <a:rPr lang="zh-CN" altLang="en-US" sz="2400" dirty="0"/>
              <a:t>在子菜单中选择对应开发板（如下图）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本程序使用的是</a:t>
            </a:r>
            <a:r>
              <a:rPr lang="en-US" altLang="zh-CN" sz="2400" dirty="0"/>
              <a:t>Arduino </a:t>
            </a:r>
            <a:r>
              <a:rPr lang="en-US" altLang="zh-CN" sz="2400" dirty="0" err="1"/>
              <a:t>nano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77102A-3E5E-488F-879E-6665A02DAFE9}"/>
              </a:ext>
            </a:extLst>
          </p:cNvPr>
          <p:cNvPicPr/>
          <p:nvPr/>
        </p:nvPicPr>
        <p:blipFill rotWithShape="1">
          <a:blip r:embed="rId3"/>
          <a:srcRect l="1" r="78701" b="61847"/>
          <a:stretch/>
        </p:blipFill>
        <p:spPr bwMode="auto">
          <a:xfrm>
            <a:off x="2464278" y="2393831"/>
            <a:ext cx="6593457" cy="37958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3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-Arduino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939692" y="1144727"/>
            <a:ext cx="10312615" cy="1225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）在“处理器”栏中选择</a:t>
            </a:r>
            <a:r>
              <a:rPr lang="en-US" altLang="zh-CN" sz="2400" dirty="0" err="1"/>
              <a:t>arduino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nano</a:t>
            </a:r>
            <a:r>
              <a:rPr lang="zh-CN" altLang="en-US" sz="2400" dirty="0"/>
              <a:t>（</a:t>
            </a:r>
            <a:r>
              <a:rPr lang="en-US" altLang="zh-CN" sz="2400" dirty="0"/>
              <a:t>old </a:t>
            </a:r>
            <a:r>
              <a:rPr lang="en-US" altLang="zh-CN" sz="2400" dirty="0" err="1"/>
              <a:t>BootLoader</a:t>
            </a:r>
            <a:r>
              <a:rPr lang="zh-CN" altLang="en-US" sz="2400" dirty="0"/>
              <a:t>）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9E0CEF-A042-421A-8894-00746347D784}"/>
              </a:ext>
            </a:extLst>
          </p:cNvPr>
          <p:cNvPicPr/>
          <p:nvPr/>
        </p:nvPicPr>
        <p:blipFill rotWithShape="1">
          <a:blip r:embed="rId3"/>
          <a:srcRect r="80767" b="65462"/>
          <a:stretch/>
        </p:blipFill>
        <p:spPr bwMode="auto">
          <a:xfrm>
            <a:off x="2790509" y="2370575"/>
            <a:ext cx="6610979" cy="3815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19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-Arduino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939692" y="1144727"/>
            <a:ext cx="10312615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）在“端口”栏中选择</a:t>
            </a:r>
            <a:r>
              <a:rPr lang="en-US" altLang="zh-CN" sz="2400" dirty="0"/>
              <a:t>ttyUSB0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46CF501-0975-4C13-A560-799C30DF56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23206" y="2290348"/>
            <a:ext cx="5545587" cy="392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-Arduino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939692" y="1144727"/>
            <a:ext cx="10312615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）点击 上传 按钮编译并下载程序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93E7B-0B8F-4A41-AFF8-2C572F7675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08176" y="2490448"/>
            <a:ext cx="4916641" cy="27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79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核心代码讲解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5161257" y="1000810"/>
            <a:ext cx="6110964" cy="1691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第</a:t>
            </a:r>
            <a:r>
              <a:rPr lang="en-US" altLang="zh-CN" sz="2400" dirty="0"/>
              <a:t>3,4</a:t>
            </a:r>
            <a:r>
              <a:rPr lang="zh-CN" altLang="en-US" sz="2400" dirty="0"/>
              <a:t>行使用</a:t>
            </a:r>
            <a:r>
              <a:rPr lang="en-US" altLang="zh-CN" sz="2400" dirty="0"/>
              <a:t>Servo </a:t>
            </a:r>
            <a:r>
              <a:rPr lang="zh-CN" altLang="en-US" sz="2400" dirty="0"/>
              <a:t>（舵机）类定义两个舵机，</a:t>
            </a:r>
            <a:r>
              <a:rPr lang="en-US" altLang="zh-CN" sz="2400" dirty="0" err="1"/>
              <a:t>myservo</a:t>
            </a:r>
            <a:r>
              <a:rPr lang="zh-CN" altLang="en-US" sz="2400" dirty="0"/>
              <a:t>与</a:t>
            </a:r>
            <a:r>
              <a:rPr lang="en-US" altLang="zh-CN" sz="2400" dirty="0"/>
              <a:t>myservo1</a:t>
            </a:r>
            <a:r>
              <a:rPr lang="zh-CN" altLang="en-US" sz="2400" dirty="0"/>
              <a:t>；第</a:t>
            </a:r>
            <a:r>
              <a:rPr lang="en-US" altLang="zh-CN" sz="2400" dirty="0"/>
              <a:t>5</a:t>
            </a:r>
            <a:r>
              <a:rPr lang="zh-CN" altLang="en-US" sz="2400" dirty="0"/>
              <a:t>行则为定义电磁铁，即电磁铁的控制信号线接在数字</a:t>
            </a:r>
            <a:r>
              <a:rPr lang="en-US" altLang="zh-CN" sz="2400" dirty="0"/>
              <a:t>5</a:t>
            </a:r>
            <a:r>
              <a:rPr lang="zh-CN" altLang="en-US" sz="2400" dirty="0"/>
              <a:t>口上。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2E9EEC-27CE-4EF8-A731-F7CAD0CB067A}"/>
              </a:ext>
            </a:extLst>
          </p:cNvPr>
          <p:cNvPicPr/>
          <p:nvPr/>
        </p:nvPicPr>
        <p:blipFill rotWithShape="1">
          <a:blip r:embed="rId3"/>
          <a:srcRect l="4116"/>
          <a:stretch/>
        </p:blipFill>
        <p:spPr bwMode="auto">
          <a:xfrm>
            <a:off x="660185" y="1000810"/>
            <a:ext cx="3992616" cy="1691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BB168A-C00E-472B-98CA-B3126B801F7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077" y="3601035"/>
            <a:ext cx="3380058" cy="24374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B550BDB-D690-49D0-B936-212643224BDC}"/>
              </a:ext>
            </a:extLst>
          </p:cNvPr>
          <p:cNvSpPr/>
          <p:nvPr/>
        </p:nvSpPr>
        <p:spPr>
          <a:xfrm>
            <a:off x="5206959" y="2916039"/>
            <a:ext cx="6110964" cy="335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此代码段为</a:t>
            </a:r>
            <a:r>
              <a:rPr lang="en-US" altLang="zh-CN" sz="2400" dirty="0"/>
              <a:t>setup</a:t>
            </a:r>
            <a:r>
              <a:rPr lang="zh-CN" altLang="en-US" sz="2400" dirty="0"/>
              <a:t>（）函数段，即在</a:t>
            </a:r>
            <a:r>
              <a:rPr lang="en-US" altLang="zh-CN" sz="2400" dirty="0"/>
              <a:t>setup</a:t>
            </a:r>
            <a:r>
              <a:rPr lang="zh-CN" altLang="en-US" sz="2400" dirty="0"/>
              <a:t>函数内对各个接口的电平信号进行初始化，包括初始化串口波特率，初始化</a:t>
            </a:r>
            <a:r>
              <a:rPr lang="en-US" altLang="zh-CN" sz="2400" dirty="0"/>
              <a:t>I/O</a:t>
            </a:r>
            <a:r>
              <a:rPr lang="zh-CN" altLang="en-US" sz="2400" dirty="0"/>
              <a:t>口的工作模式，此处为输出模式；也包括给定义的两个舵机</a:t>
            </a:r>
            <a:r>
              <a:rPr lang="en-US" altLang="zh-CN" sz="2400" dirty="0" err="1"/>
              <a:t>myservo</a:t>
            </a:r>
            <a:r>
              <a:rPr lang="zh-CN" altLang="en-US" sz="2400" dirty="0"/>
              <a:t>与</a:t>
            </a:r>
            <a:r>
              <a:rPr lang="en-US" altLang="zh-CN" sz="2400" dirty="0"/>
              <a:t>myservo1</a:t>
            </a:r>
            <a:r>
              <a:rPr lang="zh-CN" altLang="en-US" sz="2400" dirty="0"/>
              <a:t>分配</a:t>
            </a:r>
            <a:r>
              <a:rPr lang="en-US" altLang="zh-CN" sz="2400" dirty="0"/>
              <a:t>I/O</a:t>
            </a:r>
            <a:r>
              <a:rPr lang="zh-CN" altLang="en-US" sz="2400" dirty="0"/>
              <a:t>口，此处的两个舵机要接在数字</a:t>
            </a:r>
            <a:r>
              <a:rPr lang="en-US" altLang="zh-CN" sz="2400" dirty="0"/>
              <a:t>3</a:t>
            </a:r>
            <a:r>
              <a:rPr lang="zh-CN" altLang="en-US" sz="2400" dirty="0"/>
              <a:t>与</a:t>
            </a:r>
            <a:r>
              <a:rPr lang="en-US" altLang="zh-CN" sz="2400" dirty="0"/>
              <a:t>4</a:t>
            </a:r>
            <a:r>
              <a:rPr lang="zh-CN" altLang="en-US" sz="2400" dirty="0"/>
              <a:t>号接口。</a:t>
            </a:r>
          </a:p>
        </p:txBody>
      </p:sp>
    </p:spTree>
    <p:extLst>
      <p:ext uri="{BB962C8B-B14F-4D97-AF65-F5344CB8AC3E}">
        <p14:creationId xmlns:p14="http://schemas.microsoft.com/office/powerpoint/2010/main" val="21071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核心代码讲解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5161257" y="1752451"/>
            <a:ext cx="6110964" cy="3353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此函数为“执行”函数，即实际执行“抓取”动作的函数。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基本工作过程为舵机转动一定角度，然后打开电磁铁，电磁铁开始吸附，机械臂运转到位后，电磁铁关闭，磁力消失，货物卸下。然后机械臂归位到工作位置。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3780C0E-EA24-4B90-A5F0-2A07D9788D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9779" y="1565393"/>
            <a:ext cx="3912663" cy="385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4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0" y="1095156"/>
            <a:ext cx="10312615" cy="3995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）打开项目文件夹（桌面），打开终端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Cd ~/Desktop/learn-ai/codes/chapter4/part2_AutoSort/AutoSort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输入完成后，按 回车键</a:t>
            </a: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E1AD2C-800A-4DA4-8694-C9C88C47C1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1357880"/>
            <a:ext cx="3501178" cy="20711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B816010-2C3C-4792-A234-D415F7475D3E}"/>
              </a:ext>
            </a:extLst>
          </p:cNvPr>
          <p:cNvPicPr/>
          <p:nvPr/>
        </p:nvPicPr>
        <p:blipFill rotWithShape="1">
          <a:blip r:embed="rId4"/>
          <a:srcRect t="11111" r="16442" b="41880"/>
          <a:stretch/>
        </p:blipFill>
        <p:spPr bwMode="auto">
          <a:xfrm>
            <a:off x="386344" y="4422340"/>
            <a:ext cx="11419311" cy="19387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07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树莓派端的操作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0" y="1095156"/>
            <a:ext cx="10312615" cy="2887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）输入</a:t>
            </a:r>
            <a:r>
              <a:rPr lang="en-US" altLang="zh-CN" sz="2400" dirty="0"/>
              <a:t>python3 classifier.py</a:t>
            </a:r>
            <a:r>
              <a:rPr lang="zh-CN" altLang="en-US" sz="2400" dirty="0"/>
              <a:t>（中间为空）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531639-0565-4A69-8CD3-98E507AA3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08759" y="1772114"/>
            <a:ext cx="9579003" cy="19387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98A292B-9DCD-45D2-A76C-559685C40E3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46523" y="3982998"/>
            <a:ext cx="4503474" cy="26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8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操作与现象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759125" y="2306449"/>
            <a:ext cx="10312615" cy="2245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）把摄像头夹在支架上，摄像头垂直正对桌面；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）在摄像头正对面的桌子上放置硬币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）从摄像头拍摄画面的左侧到右侧匀速拉动硬币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）舵机云台会有抓取的动作，电磁铁打开，可以吸附硬币。</a:t>
            </a:r>
          </a:p>
        </p:txBody>
      </p:sp>
    </p:spTree>
    <p:extLst>
      <p:ext uri="{BB962C8B-B14F-4D97-AF65-F5344CB8AC3E}">
        <p14:creationId xmlns:p14="http://schemas.microsoft.com/office/powerpoint/2010/main" val="330202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智慧物流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5418474" y="1892563"/>
            <a:ext cx="5571910" cy="327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小明在期中考试中得到了好成绩，父母奖励他一台</a:t>
            </a:r>
            <a:r>
              <a:rPr lang="en-US" altLang="zh-CN" sz="2000" dirty="0"/>
              <a:t>PS4</a:t>
            </a:r>
            <a:r>
              <a:rPr lang="zh-CN" altLang="en-US" sz="2000" dirty="0"/>
              <a:t>游戏机。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小明兴奋的在京东下单，然后在订单详情中不断的刷新物流信息。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第二天一大早，就有人敲门，小明开门一看，原来是快递员把游戏机送来了。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355F93-5009-43BE-A183-F787DF89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07" y="1892563"/>
            <a:ext cx="4018983" cy="30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69911B8-9961-4E89-A5E2-391C483CD8F5}"/>
              </a:ext>
            </a:extLst>
          </p:cNvPr>
          <p:cNvSpPr/>
          <p:nvPr/>
        </p:nvSpPr>
        <p:spPr>
          <a:xfrm>
            <a:off x="1108759" y="4211138"/>
            <a:ext cx="4177392" cy="170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京东每天处理的订单在百万级。从下单到配送签收，大概要经过十余个环节的紧密配合。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</a:rPr>
              <a:t>人工智能能够在哪些方面帮助订单处理？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40D148-C3EA-4A13-BD4C-860987A17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259" y="4155789"/>
            <a:ext cx="5796477" cy="181757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20EFF86C-A5E5-4C90-A5B2-73857D1ED4F6}"/>
              </a:ext>
            </a:extLst>
          </p:cNvPr>
          <p:cNvGrpSpPr/>
          <p:nvPr/>
        </p:nvGrpSpPr>
        <p:grpSpPr>
          <a:xfrm>
            <a:off x="1212837" y="1259840"/>
            <a:ext cx="9912364" cy="2470020"/>
            <a:chOff x="156366" y="3510166"/>
            <a:chExt cx="11891396" cy="282249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0ED38BE-08D3-47AB-9928-854605C46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4768" y="3510166"/>
              <a:ext cx="3262994" cy="282249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5F81C6-C9B0-453D-81C1-42D4E2E12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66" y="3510167"/>
              <a:ext cx="2699774" cy="2822491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91FD361-CFEA-48F4-9B06-B9A06EE84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9815" y="3510166"/>
              <a:ext cx="2984935" cy="282249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96F85789-483F-4711-ACBA-66CDFB58A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576" y="3510166"/>
              <a:ext cx="3141642" cy="2822491"/>
            </a:xfrm>
            <a:prstGeom prst="rect">
              <a:avLst/>
            </a:prstGeom>
          </p:spPr>
        </p:pic>
      </p:grpSp>
      <p:sp>
        <p:nvSpPr>
          <p:cNvPr id="9" name="标题 7">
            <a:extLst>
              <a:ext uri="{FF2B5EF4-FFF2-40B4-BE49-F238E27FC236}">
                <a16:creationId xmlns:a16="http://schemas.microsoft.com/office/drawing/2014/main" id="{0CEFCDA8-0D69-4680-9AE0-A1E05FED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智慧物流</a:t>
            </a:r>
          </a:p>
        </p:txBody>
      </p:sp>
    </p:spTree>
    <p:extLst>
      <p:ext uri="{BB962C8B-B14F-4D97-AF65-F5344CB8AC3E}">
        <p14:creationId xmlns:p14="http://schemas.microsoft.com/office/powerpoint/2010/main" val="25275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43454"/>
            <a:ext cx="7896801" cy="1047664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24430"/>
            <a:ext cx="7494200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4327845" y="2367942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 fontScale="92500" lnSpcReduction="100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熟悉乐高传送带的搭建过程</a:t>
            </a:r>
            <a:endParaRPr lang="zh-CN" altLang="en-US" sz="2400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41588"/>
            <a:ext cx="7494200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智能分拣系统的构成和功能</a:t>
              </a:r>
              <a:endParaRPr lang="zh-CN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4373324" y="4533809"/>
            <a:ext cx="48600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了解智能分拣系统的操作使用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硬件准备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027430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硬件连接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08759" y="1248245"/>
            <a:ext cx="9415467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zh-CN" altLang="zh-CN" sz="2400" dirty="0"/>
              <a:t>将</a:t>
            </a:r>
            <a:r>
              <a:rPr lang="en-US" altLang="zh-CN" sz="2400" dirty="0"/>
              <a:t>CSI</a:t>
            </a:r>
            <a:r>
              <a:rPr lang="zh-CN" altLang="zh-CN" sz="2400" dirty="0"/>
              <a:t>摄像头安装到树莓派的</a:t>
            </a:r>
            <a:r>
              <a:rPr lang="en-US" altLang="zh-CN" sz="2400" dirty="0"/>
              <a:t>CSI</a:t>
            </a:r>
            <a:r>
              <a:rPr lang="zh-CN" altLang="zh-CN" sz="2400" dirty="0"/>
              <a:t>接口上，并检查，确定连接可靠。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046AEE-6235-4AE3-9982-FB2C6896D83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2" t="24698" r="19343" b="7221"/>
          <a:stretch/>
        </p:blipFill>
        <p:spPr bwMode="auto">
          <a:xfrm>
            <a:off x="656066" y="3005405"/>
            <a:ext cx="3510719" cy="2256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40179A1-B81A-4398-9DE9-FA0ADC3B26C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8" t="25099" r="23404" b="17478"/>
          <a:stretch/>
        </p:blipFill>
        <p:spPr bwMode="auto">
          <a:xfrm>
            <a:off x="4334526" y="3005405"/>
            <a:ext cx="3743233" cy="22567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26C743-A65D-4CAF-B453-DD6EECB9D3A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1" t="22694" r="19923" b="14039"/>
          <a:stretch/>
        </p:blipFill>
        <p:spPr bwMode="auto">
          <a:xfrm>
            <a:off x="8245500" y="3005405"/>
            <a:ext cx="3642466" cy="22567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237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硬件连接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08758" y="1248245"/>
            <a:ext cx="9484479" cy="5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）将</a:t>
            </a:r>
            <a:r>
              <a:rPr lang="en-US" altLang="zh-CN" sz="2400" dirty="0"/>
              <a:t>Arduino Nano</a:t>
            </a:r>
            <a:r>
              <a:rPr lang="zh-CN" altLang="en-US" sz="2400" dirty="0"/>
              <a:t>连带底板通过</a:t>
            </a:r>
            <a:r>
              <a:rPr lang="en-US" altLang="zh-CN" sz="2400" dirty="0"/>
              <a:t>USB</a:t>
            </a:r>
            <a:r>
              <a:rPr lang="zh-CN" altLang="en-US" sz="2400" dirty="0"/>
              <a:t>数据线连接到树莓派的</a:t>
            </a:r>
            <a:r>
              <a:rPr lang="en-US" altLang="zh-CN" sz="2400" dirty="0"/>
              <a:t>USB</a:t>
            </a:r>
            <a:r>
              <a:rPr lang="zh-CN" altLang="en-US" sz="2400" dirty="0"/>
              <a:t>接口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1026" name="Picture 2" descr="eee3567be2d50e21cc5d2b05236e870">
            <a:extLst>
              <a:ext uri="{FF2B5EF4-FFF2-40B4-BE49-F238E27FC236}">
                <a16:creationId xmlns:a16="http://schemas.microsoft.com/office/drawing/2014/main" id="{573FBE1B-088F-4550-992D-7263E79E7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6" r="7022" b="9047"/>
          <a:stretch>
            <a:fillRect/>
          </a:stretch>
        </p:blipFill>
        <p:spPr bwMode="auto">
          <a:xfrm>
            <a:off x="3077354" y="2422297"/>
            <a:ext cx="6159405" cy="3684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38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硬件连接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08758" y="1248245"/>
            <a:ext cx="9484479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）将舵机云台和电磁铁连接到</a:t>
            </a:r>
            <a:r>
              <a:rPr lang="en-US" altLang="zh-CN" sz="2400" dirty="0"/>
              <a:t>Arduino Nano</a:t>
            </a:r>
            <a:r>
              <a:rPr lang="zh-CN" altLang="en-US" sz="2400" dirty="0"/>
              <a:t>的外部引脚上，并检查，</a:t>
            </a:r>
            <a:r>
              <a:rPr lang="zh-CN" altLang="en-US" sz="2400" b="1" dirty="0">
                <a:solidFill>
                  <a:srgbClr val="FF0000"/>
                </a:solidFill>
              </a:rPr>
              <a:t>切勿接错</a:t>
            </a:r>
            <a:r>
              <a:rPr lang="zh-CN" altLang="en-US" sz="2400" dirty="0"/>
              <a:t>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2050" name="Picture 2" descr="4b61de00242d19cc0f62a429cba2dcc">
            <a:extLst>
              <a:ext uri="{FF2B5EF4-FFF2-40B4-BE49-F238E27FC236}">
                <a16:creationId xmlns:a16="http://schemas.microsoft.com/office/drawing/2014/main" id="{22790B5D-1FCF-44BF-A4A6-D8BFEE9B6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192" y="2544973"/>
            <a:ext cx="6304781" cy="35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43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硬件连接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108759" y="2473196"/>
            <a:ext cx="9484479" cy="1137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）所有连接检查无误后给树莓派接入电源，按下开关启动树莓派，片刻后即可通过</a:t>
            </a:r>
            <a:r>
              <a:rPr lang="en-US" altLang="zh-CN" sz="2400" dirty="0"/>
              <a:t>IP</a:t>
            </a:r>
            <a:r>
              <a:rPr lang="zh-CN" altLang="en-US" sz="2400" dirty="0"/>
              <a:t>地址使用</a:t>
            </a:r>
            <a:r>
              <a:rPr lang="en-US" altLang="zh-CN" sz="2400" dirty="0" err="1"/>
              <a:t>mstsc</a:t>
            </a:r>
            <a:r>
              <a:rPr lang="zh-CN" altLang="en-US" sz="2400" dirty="0"/>
              <a:t>（远程桌面）访问树莓派了。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036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813</Words>
  <Application>Microsoft Office PowerPoint</Application>
  <PresentationFormat>宽屏</PresentationFormat>
  <Paragraphs>99</Paragraphs>
  <Slides>20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Office Theme</vt:lpstr>
      <vt:lpstr>PowerPoint 演示文稿</vt:lpstr>
      <vt:lpstr>智慧物流</vt:lpstr>
      <vt:lpstr>智慧物流</vt:lpstr>
      <vt:lpstr>活动目标</vt:lpstr>
      <vt:lpstr>动手实践-硬件准备</vt:lpstr>
      <vt:lpstr>动手实践-硬件连接</vt:lpstr>
      <vt:lpstr>动手实践-硬件连接</vt:lpstr>
      <vt:lpstr>动手实践-硬件连接</vt:lpstr>
      <vt:lpstr>动手实践-硬件连接</vt:lpstr>
      <vt:lpstr>动手实践-Arduino端的操作</vt:lpstr>
      <vt:lpstr>动手实践-Arduino端的操作</vt:lpstr>
      <vt:lpstr>动手实践-Arduino端的操作</vt:lpstr>
      <vt:lpstr>动手实践-Arduino端的操作</vt:lpstr>
      <vt:lpstr>动手实践-Arduino端的操作</vt:lpstr>
      <vt:lpstr>动手实践-核心代码讲解</vt:lpstr>
      <vt:lpstr>动手实践-核心代码讲解</vt:lpstr>
      <vt:lpstr>动手实践-树莓派端的操作</vt:lpstr>
      <vt:lpstr>动手实践-树莓派端的操作</vt:lpstr>
      <vt:lpstr>动手实践-操作与现象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Li X</cp:lastModifiedBy>
  <cp:revision>179</cp:revision>
  <dcterms:created xsi:type="dcterms:W3CDTF">2018-04-01T09:12:50Z</dcterms:created>
  <dcterms:modified xsi:type="dcterms:W3CDTF">2019-12-11T09:27:30Z</dcterms:modified>
</cp:coreProperties>
</file>